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342" r:id="rId5"/>
    <p:sldId id="352" r:id="rId6"/>
    <p:sldId id="351" r:id="rId7"/>
    <p:sldId id="348" r:id="rId8"/>
    <p:sldId id="349" r:id="rId9"/>
    <p:sldId id="353" r:id="rId10"/>
    <p:sldId id="344" r:id="rId11"/>
    <p:sldId id="345" r:id="rId12"/>
    <p:sldId id="354" r:id="rId13"/>
    <p:sldId id="35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F5C7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5646"/>
  </p:normalViewPr>
  <p:slideViewPr>
    <p:cSldViewPr snapToGrid="0" snapToObjects="1" showGuides="1">
      <p:cViewPr varScale="1">
        <p:scale>
          <a:sx n="91" d="100"/>
          <a:sy n="91" d="100"/>
        </p:scale>
        <p:origin x="466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0" y="3577139"/>
            <a:ext cx="5646420" cy="1671515"/>
          </a:xfrm>
        </p:spPr>
        <p:txBody>
          <a:bodyPr/>
          <a:lstStyle/>
          <a:p>
            <a:r>
              <a:rPr lang="en-US" sz="2000" spc="300" dirty="0">
                <a:solidFill>
                  <a:srgbClr val="03F5C7"/>
                </a:solidFill>
              </a:rPr>
              <a:t>SUBMITTED BY : 	R.D.GOKULNATH</a:t>
            </a:r>
            <a:br>
              <a:rPr lang="en-US" sz="2000" spc="300" dirty="0">
                <a:solidFill>
                  <a:srgbClr val="03F5C7"/>
                </a:solidFill>
              </a:rPr>
            </a:br>
            <a:r>
              <a:rPr lang="en-US" sz="2000" spc="300" dirty="0">
                <a:solidFill>
                  <a:srgbClr val="03F5C7"/>
                </a:solidFill>
              </a:rPr>
              <a:t>		    D.SAKTHIVEL</a:t>
            </a:r>
            <a:br>
              <a:rPr lang="en-US" sz="2000" spc="300" dirty="0">
                <a:solidFill>
                  <a:srgbClr val="03F5C7"/>
                </a:solidFill>
              </a:rPr>
            </a:br>
            <a:r>
              <a:rPr lang="en-US" sz="2000" spc="300" dirty="0">
                <a:solidFill>
                  <a:srgbClr val="03F5C7"/>
                </a:solidFill>
              </a:rPr>
              <a:t>	       C.MANOJ</a:t>
            </a:r>
            <a:br>
              <a:rPr lang="en-US" sz="2000" spc="300" dirty="0">
                <a:solidFill>
                  <a:srgbClr val="03F5C7"/>
                </a:solidFill>
              </a:rPr>
            </a:br>
            <a:r>
              <a:rPr lang="en-US" sz="2000" spc="300" dirty="0">
                <a:solidFill>
                  <a:srgbClr val="03F5C7"/>
                </a:solidFill>
              </a:rPr>
              <a:t>	   K.RAVI</a:t>
            </a:r>
            <a:br>
              <a:rPr lang="en-US" sz="2000" spc="300" dirty="0">
                <a:solidFill>
                  <a:srgbClr val="03F5C7"/>
                </a:solidFill>
              </a:rPr>
            </a:br>
            <a:endParaRPr lang="en-US" sz="2000" spc="300" dirty="0">
              <a:solidFill>
                <a:srgbClr val="03F5C7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106" y="2084398"/>
            <a:ext cx="11609067" cy="781119"/>
          </a:xfrm>
        </p:spPr>
        <p:txBody>
          <a:bodyPr/>
          <a:lstStyle/>
          <a:p>
            <a:r>
              <a:rPr lang="en-US" sz="2800" spc="600" dirty="0"/>
              <a:t>THEME : SMART WATER FOUNTAINS</a:t>
            </a:r>
          </a:p>
          <a:p>
            <a:r>
              <a:rPr lang="en-US" sz="2800" spc="600" dirty="0"/>
              <a:t>PHASE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sz="2000" spc="0" dirty="0"/>
              <a:t>Name of Institution : Ganesh college of Engineering</a:t>
            </a:r>
          </a:p>
          <a:p>
            <a:r>
              <a:rPr lang="pt-BR" sz="2000" spc="0" dirty="0"/>
              <a:t>E-mail : gokulnathrdofficial@gmail.com		</a:t>
            </a:r>
          </a:p>
          <a:p>
            <a:r>
              <a:rPr lang="pt-BR" sz="2000" spc="0" dirty="0"/>
              <a:t>Contact no : 6380343694</a:t>
            </a:r>
          </a:p>
        </p:txBody>
      </p:sp>
      <p:pic>
        <p:nvPicPr>
          <p:cNvPr id="7" name="Picture 6" descr="Naan Mudhalvan – KCG College of Technology">
            <a:extLst>
              <a:ext uri="{FF2B5EF4-FFF2-40B4-BE49-F238E27FC236}">
                <a16:creationId xmlns:a16="http://schemas.microsoft.com/office/drawing/2014/main" id="{A4692F1F-CCCB-FEDF-4460-F72CDAC65E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1435"/>
            <a:ext cx="1744980" cy="991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IBM Logo PNG Image - PurePNG | Free transparent CC0 PNG Image Library">
            <a:extLst>
              <a:ext uri="{FF2B5EF4-FFF2-40B4-BE49-F238E27FC236}">
                <a16:creationId xmlns:a16="http://schemas.microsoft.com/office/drawing/2014/main" id="{F531A6D7-C0F3-FC70-1A00-F4087C575A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50" y="423671"/>
            <a:ext cx="1878329" cy="818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anesh College of Engineering, Salem - Address, Reviews, Admissions and ...">
            <a:extLst>
              <a:ext uri="{FF2B5EF4-FFF2-40B4-BE49-F238E27FC236}">
                <a16:creationId xmlns:a16="http://schemas.microsoft.com/office/drawing/2014/main" id="{7A6FF6D0-F63D-8BA8-B352-FAB71B0AA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300" y="423672"/>
            <a:ext cx="2034540" cy="890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566" y="1328053"/>
            <a:ext cx="4756866" cy="1358678"/>
          </a:xfrm>
        </p:spPr>
        <p:txBody>
          <a:bodyPr/>
          <a:lstStyle/>
          <a:p>
            <a:r>
              <a:rPr lang="en-US" sz="660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807866"/>
            <a:ext cx="3767257" cy="2156706"/>
          </a:xfrm>
        </p:spPr>
        <p:txBody>
          <a:bodyPr/>
          <a:lstStyle/>
          <a:p>
            <a:r>
              <a:rPr lang="en-US" sz="2400" dirty="0"/>
              <a:t>Our acknowledgement to our mentors, naan </a:t>
            </a:r>
            <a:r>
              <a:rPr lang="en-US" sz="2400" dirty="0" err="1"/>
              <a:t>mudhalvan</a:t>
            </a:r>
            <a:r>
              <a:rPr lang="en-US" sz="2400" dirty="0"/>
              <a:t> team, IBM team, and also our management.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A016F9B8-C9EB-376A-DC61-5441DEEB1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232366"/>
              </p:ext>
            </p:extLst>
          </p:nvPr>
        </p:nvGraphicFramePr>
        <p:xfrm>
          <a:off x="1058410" y="870358"/>
          <a:ext cx="10075179" cy="511728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47958">
                  <a:extLst>
                    <a:ext uri="{9D8B030D-6E8A-4147-A177-3AD203B41FA5}">
                      <a16:colId xmlns:a16="http://schemas.microsoft.com/office/drawing/2014/main" val="2707315250"/>
                    </a:ext>
                  </a:extLst>
                </a:gridCol>
                <a:gridCol w="7986197">
                  <a:extLst>
                    <a:ext uri="{9D8B030D-6E8A-4147-A177-3AD203B41FA5}">
                      <a16:colId xmlns:a16="http://schemas.microsoft.com/office/drawing/2014/main" val="1934281634"/>
                    </a:ext>
                  </a:extLst>
                </a:gridCol>
                <a:gridCol w="1041024">
                  <a:extLst>
                    <a:ext uri="{9D8B030D-6E8A-4147-A177-3AD203B41FA5}">
                      <a16:colId xmlns:a16="http://schemas.microsoft.com/office/drawing/2014/main" val="2173553625"/>
                    </a:ext>
                  </a:extLst>
                </a:gridCol>
              </a:tblGrid>
              <a:tr h="56858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Pg.no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116322"/>
                  </a:ext>
                </a:extLst>
              </a:tr>
              <a:tr h="56858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258524"/>
                  </a:ext>
                </a:extLst>
              </a:tr>
              <a:tr h="56858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CAUSES OF WATER FOUNTAIN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016341"/>
                  </a:ext>
                </a:extLst>
              </a:tr>
              <a:tr h="56858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HARDWARE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697560"/>
                  </a:ext>
                </a:extLst>
              </a:tr>
              <a:tr h="56858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SOFTWARE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312551"/>
                  </a:ext>
                </a:extLst>
              </a:tr>
              <a:tr h="56858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STEPS TO CREATE THE SMART WATER FOUNTAIN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389643"/>
                  </a:ext>
                </a:extLst>
              </a:tr>
              <a:tr h="56858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223983"/>
                  </a:ext>
                </a:extLst>
              </a:tr>
              <a:tr h="56858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426524"/>
                  </a:ext>
                </a:extLst>
              </a:tr>
              <a:tr h="56858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ACKNOWLEDGEMENT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32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3504203"/>
          </a:xfrm>
        </p:spPr>
        <p:txBody>
          <a:bodyPr/>
          <a:lstStyle/>
          <a:p>
            <a:r>
              <a:rPr lang="en-US" dirty="0"/>
              <a:t>Water is an </a:t>
            </a:r>
            <a:r>
              <a:rPr lang="en-IN" dirty="0"/>
              <a:t>essential part in our day to day life.</a:t>
            </a:r>
          </a:p>
          <a:p>
            <a:r>
              <a:rPr lang="en-IN" dirty="0"/>
              <a:t> smart water fountain is an automated system that provides a continuous flow of water in a controlled manner. It incorporates various technologies and features to enhance functionality, efficiency, and convenience.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water fountains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708848" y="2234395"/>
            <a:ext cx="7006651" cy="3057695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Waste of water resources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Man power is need to operate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Difficult to find errors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Components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5CE7CE-BE46-A7F5-98EC-ABBED5DA2043}"/>
              </a:ext>
            </a:extLst>
          </p:cNvPr>
          <p:cNvSpPr txBox="1"/>
          <p:nvPr/>
        </p:nvSpPr>
        <p:spPr>
          <a:xfrm>
            <a:off x="2600325" y="2218959"/>
            <a:ext cx="8218170" cy="418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accent3">
                    <a:lumMod val="50000"/>
                  </a:schemeClr>
                </a:solidFill>
              </a:rPr>
              <a:t>1. Raspberry Pi 3 Model B or later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accent3">
                    <a:lumMod val="50000"/>
                  </a:schemeClr>
                </a:solidFill>
              </a:rPr>
              <a:t>2. Water pump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accent3">
                    <a:lumMod val="50000"/>
                  </a:schemeClr>
                </a:solidFill>
              </a:rPr>
              <a:t>3. Relay module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accent3">
                    <a:lumMod val="50000"/>
                  </a:schemeClr>
                </a:solidFill>
              </a:rPr>
              <a:t>4. Water level sensor (optional)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accent3">
                    <a:lumMod val="50000"/>
                  </a:schemeClr>
                </a:solidFill>
              </a:rPr>
              <a:t>5. Power supply for the pump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accent3">
                    <a:lumMod val="50000"/>
                  </a:schemeClr>
                </a:solidFill>
              </a:rPr>
              <a:t>6. Tubing and fountain nozzle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accent3">
                    <a:lumMod val="50000"/>
                  </a:schemeClr>
                </a:solidFill>
              </a:rPr>
              <a:t>7. Waterproof container for the water reservoir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accent3">
                    <a:lumMod val="50000"/>
                  </a:schemeClr>
                </a:solidFill>
              </a:rPr>
              <a:t>8. Various cables, connectors, and a breadboard</a:t>
            </a:r>
          </a:p>
          <a:p>
            <a:pPr>
              <a:lnSpc>
                <a:spcPct val="150000"/>
              </a:lnSpc>
            </a:pPr>
            <a:endParaRPr lang="en-IN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Components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7E237-6E77-C8FB-123A-DA8301C6A168}"/>
              </a:ext>
            </a:extLst>
          </p:cNvPr>
          <p:cNvSpPr txBox="1"/>
          <p:nvPr/>
        </p:nvSpPr>
        <p:spPr>
          <a:xfrm>
            <a:off x="2758440" y="2285373"/>
            <a:ext cx="6675120" cy="326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accent3">
                    <a:lumMod val="50000"/>
                  </a:schemeClr>
                </a:solidFill>
              </a:rPr>
              <a:t>1. Raspbian OS (or a suitable Raspberry Pi OS)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accent3">
                    <a:lumMod val="50000"/>
                  </a:schemeClr>
                </a:solidFill>
              </a:rPr>
              <a:t>2. Python for programming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accent3">
                    <a:lumMod val="50000"/>
                  </a:schemeClr>
                </a:solidFill>
              </a:rPr>
              <a:t>3. IoT platform (e.g., MQTT, AWS IoT, or Google Cloud IoT Core)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accent3">
                    <a:lumMod val="50000"/>
                  </a:schemeClr>
                </a:solidFill>
              </a:rPr>
              <a:t>4. Libraries for GPIO control (e.g., </a:t>
            </a:r>
            <a:r>
              <a:rPr lang="en-IN" sz="2000" dirty="0" err="1">
                <a:solidFill>
                  <a:schemeClr val="accent3">
                    <a:lumMod val="50000"/>
                  </a:schemeClr>
                </a:solidFill>
              </a:rPr>
              <a:t>RPi.GPIO</a:t>
            </a:r>
            <a:r>
              <a:rPr lang="en-IN" sz="2000" dirty="0">
                <a:solidFill>
                  <a:schemeClr val="accent3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accent3">
                    <a:lumMod val="50000"/>
                  </a:schemeClr>
                </a:solidFill>
              </a:rPr>
              <a:t>5. Optional: Web server and HTML/CSS/JavaScript for a web-based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effectLst/>
                <a:latin typeface="Liberation Serif"/>
                <a:ea typeface="Noto Serif CJK SC"/>
                <a:cs typeface="Lohit Devanagari"/>
              </a:rPr>
              <a:t>Steps to Create the Smart Water Fountain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A910A-A120-0EC4-A6BF-AE39C189C2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916961" y="1701844"/>
            <a:ext cx="3767356" cy="4552455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3">
                    <a:lumMod val="50000"/>
                  </a:schemeClr>
                </a:solidFill>
                <a:effectLst/>
                <a:latin typeface="Liberation Serif"/>
                <a:ea typeface="Noto Serif CJK SC"/>
                <a:cs typeface="Lohit Devanagari"/>
              </a:rPr>
              <a:t>Set Up Raspberry Pi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3">
                    <a:lumMod val="50000"/>
                  </a:schemeClr>
                </a:solidFill>
                <a:effectLst/>
                <a:latin typeface="Liberation Serif"/>
                <a:ea typeface="Noto Serif CJK SC"/>
                <a:cs typeface="Lohit Devanagari"/>
              </a:rPr>
              <a:t>Hardware Setup</a:t>
            </a:r>
            <a:endParaRPr lang="en-IN" sz="2000" dirty="0">
              <a:solidFill>
                <a:schemeClr val="accent3">
                  <a:lumMod val="50000"/>
                </a:schemeClr>
              </a:solidFill>
              <a:latin typeface="Liberation Serif"/>
              <a:ea typeface="Noto Serif CJK SC"/>
              <a:cs typeface="Lohit Devanagari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3">
                    <a:lumMod val="50000"/>
                  </a:schemeClr>
                </a:solidFill>
                <a:effectLst/>
                <a:latin typeface="Liberation Serif"/>
                <a:ea typeface="Noto Serif CJK SC"/>
                <a:cs typeface="Lohit Devanagari"/>
              </a:rPr>
              <a:t>Install Required Libraries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3">
                    <a:lumMod val="50000"/>
                  </a:schemeClr>
                </a:solidFill>
                <a:effectLst/>
                <a:latin typeface="Liberation Serif"/>
                <a:ea typeface="Noto Serif CJK SC"/>
                <a:cs typeface="Lohit Devanagari"/>
              </a:rPr>
              <a:t>Code the Fountain Control</a:t>
            </a:r>
            <a:endParaRPr lang="en-IN" sz="2000" dirty="0">
              <a:solidFill>
                <a:schemeClr val="accent3">
                  <a:lumMod val="50000"/>
                </a:schemeClr>
              </a:solidFill>
              <a:latin typeface="Liberation Serif"/>
              <a:ea typeface="Noto Serif CJK SC"/>
              <a:cs typeface="Lohit Devanagari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3">
                    <a:lumMod val="50000"/>
                  </a:schemeClr>
                </a:solidFill>
                <a:effectLst/>
                <a:latin typeface="Liberation Serif"/>
                <a:ea typeface="Noto Serif CJK SC"/>
                <a:cs typeface="Lohit Devanagari"/>
              </a:rPr>
              <a:t>IoT Integration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3">
                    <a:lumMod val="50000"/>
                  </a:schemeClr>
                </a:solidFill>
                <a:effectLst/>
                <a:latin typeface="Liberation Serif"/>
                <a:ea typeface="Noto Serif CJK SC"/>
                <a:cs typeface="Lohit Devanagari"/>
              </a:rPr>
              <a:t>Web Interface</a:t>
            </a:r>
            <a:endParaRPr lang="en-IN" sz="2000" dirty="0">
              <a:solidFill>
                <a:schemeClr val="accent3">
                  <a:lumMod val="50000"/>
                </a:schemeClr>
              </a:solidFill>
              <a:latin typeface="Liberation Serif"/>
              <a:ea typeface="Noto Serif CJK SC"/>
              <a:cs typeface="Lohit Devanagari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3">
                    <a:lumMod val="50000"/>
                  </a:schemeClr>
                </a:solidFill>
                <a:effectLst/>
                <a:latin typeface="Liberation Serif"/>
                <a:ea typeface="Noto Serif CJK SC"/>
                <a:cs typeface="Lohit Devanagari"/>
              </a:rPr>
              <a:t>Assemble and Test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3">
                    <a:lumMod val="50000"/>
                  </a:schemeClr>
                </a:solidFill>
                <a:effectLst/>
                <a:latin typeface="Liberation Serif"/>
                <a:ea typeface="Noto Serif CJK SC"/>
                <a:cs typeface="Lohit Devanagari"/>
              </a:rPr>
              <a:t>Finalize and Deploy</a:t>
            </a:r>
            <a:endParaRPr lang="en-IN" sz="2000" kern="100" dirty="0">
              <a:solidFill>
                <a:schemeClr val="accent3">
                  <a:lumMod val="50000"/>
                </a:schemeClr>
              </a:solidFill>
              <a:effectLst/>
              <a:latin typeface="Liberation Serif"/>
              <a:ea typeface="Noto Serif CJK SC"/>
              <a:cs typeface="Lohit Devanagari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3" y="256069"/>
            <a:ext cx="2984349" cy="708666"/>
          </a:xfrm>
        </p:spPr>
        <p:txBody>
          <a:bodyPr/>
          <a:lstStyle/>
          <a:p>
            <a:r>
              <a:rPr lang="en-US" dirty="0"/>
              <a:t>coding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A20782-0F9E-8E7C-BC27-E4581431ADB7}"/>
              </a:ext>
            </a:extLst>
          </p:cNvPr>
          <p:cNvSpPr txBox="1"/>
          <p:nvPr/>
        </p:nvSpPr>
        <p:spPr>
          <a:xfrm>
            <a:off x="4077050" y="166504"/>
            <a:ext cx="506392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#import 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RPi.GPIO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 as GPIO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	import time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# Set the GPIO mode and pin numbers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GPIO.setmode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(GPIO.BCM)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water_pump_pin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 = 17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status_led_pin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 = 18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# Setup GPIO pins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GPIO.setup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water_pump_pin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, GPIO.OUT)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GPIO.setup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status_led_pin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, GPIO.OUT)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	def 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water_fountain_on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():    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	print("Water fountain turned on")    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GPIO.output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water_pump_pin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, GPIO.HIGH)    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GPIO.output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status_led_pin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, GPIO.HIGH)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def 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water_fountain_off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():    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	print("Water fountain turned off")    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GPIO.output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water_pump_pin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, GPIO.LOW)   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GPIO.output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status_led_pin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, GPIO.LOW)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# Main loop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try:   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 while True:       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# Check if the water level is low        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	if 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is_water_level_low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():            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water_fountain_on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()        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else:            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water_fountain_off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()               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# Delay for 1 second        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time.sleep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(1)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	except 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KeyboardInterrupt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:    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# Clean up GPIO on keyboard interrupt    </a:t>
            </a:r>
          </a:p>
          <a:p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IN" sz="1400" dirty="0" err="1">
                <a:solidFill>
                  <a:schemeClr val="accent3">
                    <a:lumMod val="50000"/>
                  </a:schemeClr>
                </a:solidFill>
              </a:rPr>
              <a:t>GPIO.cleanup</a:t>
            </a:r>
            <a:r>
              <a:rPr lang="en-IN" sz="1400" dirty="0">
                <a:solidFill>
                  <a:schemeClr val="accent3">
                    <a:lumMod val="50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D38E-D584-B728-81E4-E77E7C8A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2BCA2-B23C-55BB-B393-12B5D86C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5C956C-6E0A-C5E5-55EF-47C1A11ED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30" y="1790408"/>
            <a:ext cx="5442394" cy="4800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FA3B59-9B6E-E428-498F-39CE3E3EB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732" y="1691959"/>
            <a:ext cx="4800916" cy="4800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180471-C9EE-5F5F-651C-AF9586E15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67" y="2503211"/>
            <a:ext cx="2966472" cy="24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81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105</TotalTime>
  <Words>603</Words>
  <Application>Microsoft Office PowerPoint</Application>
  <PresentationFormat>Widescreen</PresentationFormat>
  <Paragraphs>108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Nova</vt:lpstr>
      <vt:lpstr>Biome</vt:lpstr>
      <vt:lpstr>Biome Light</vt:lpstr>
      <vt:lpstr>Calibri</vt:lpstr>
      <vt:lpstr>Liberation Serif</vt:lpstr>
      <vt:lpstr>Segoe UI</vt:lpstr>
      <vt:lpstr>Office Theme</vt:lpstr>
      <vt:lpstr>SUBMITTED BY :  R.D.GOKULNATH       D.SAKTHIVEL         C.MANOJ     K.RAVI </vt:lpstr>
      <vt:lpstr>PowerPoint Presentation</vt:lpstr>
      <vt:lpstr>Introduction</vt:lpstr>
      <vt:lpstr>Causes of water fountains</vt:lpstr>
      <vt:lpstr>Hardware Components</vt:lpstr>
      <vt:lpstr>Software Components</vt:lpstr>
      <vt:lpstr>Steps to Create the Smart Water Fountain</vt:lpstr>
      <vt:lpstr>coding</vt:lpstr>
      <vt:lpstr>Design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SUBMITTED BY :  R.D.GOKULNATH       D.SAKTHIVEL         C.MANOJ     K.RAVI </dc:title>
  <dc:creator>gokul nath</dc:creator>
  <cp:lastModifiedBy>gokul nath</cp:lastModifiedBy>
  <cp:revision>2</cp:revision>
  <dcterms:created xsi:type="dcterms:W3CDTF">2023-10-11T16:08:13Z</dcterms:created>
  <dcterms:modified xsi:type="dcterms:W3CDTF">2023-10-11T17:53:34Z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